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4"/>
  </p:notesMasterIdLst>
  <p:sldIdLst>
    <p:sldId id="256" r:id="rId2"/>
    <p:sldId id="259" r:id="rId3"/>
    <p:sldId id="269" r:id="rId4"/>
    <p:sldId id="261" r:id="rId5"/>
    <p:sldId id="280" r:id="rId6"/>
    <p:sldId id="260" r:id="rId7"/>
    <p:sldId id="277" r:id="rId8"/>
    <p:sldId id="276" r:id="rId9"/>
    <p:sldId id="278" r:id="rId10"/>
    <p:sldId id="262" r:id="rId11"/>
    <p:sldId id="270" r:id="rId12"/>
    <p:sldId id="263" r:id="rId13"/>
    <p:sldId id="271" r:id="rId14"/>
    <p:sldId id="282" r:id="rId15"/>
    <p:sldId id="279" r:id="rId16"/>
    <p:sldId id="272" r:id="rId17"/>
    <p:sldId id="264" r:id="rId18"/>
    <p:sldId id="268" r:id="rId19"/>
    <p:sldId id="281" r:id="rId20"/>
    <p:sldId id="273" r:id="rId21"/>
    <p:sldId id="274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6864" cy="3672408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</a:t>
            </a:r>
            <a:br>
              <a:rPr lang="hu-HU" dirty="0"/>
            </a:br>
            <a:r>
              <a:rPr lang="hu-HU" dirty="0"/>
              <a:t>energetikai korszerűsítése</a:t>
            </a:r>
            <a:br>
              <a:rPr lang="hu-HU" dirty="0"/>
            </a:br>
            <a:br>
              <a:rPr lang="hu-HU" sz="2000" dirty="0"/>
            </a:br>
            <a:r>
              <a:rPr lang="hu-HU" sz="3200" b="0" dirty="0"/>
              <a:t>TOP-6.5.1-15</a:t>
            </a:r>
            <a:br>
              <a:rPr lang="hu-HU" sz="3200" b="0" dirty="0"/>
            </a:br>
            <a:r>
              <a:rPr lang="hu-HU" sz="1400" dirty="0"/>
              <a:t>Önkormányzati épületek energetikai korszerűsítése</a:t>
            </a:r>
            <a:endParaRPr lang="hu-HU" sz="1400" b="0" dirty="0"/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3" y="1444430"/>
            <a:ext cx="4104456" cy="4946228"/>
          </a:xfrm>
        </p:spPr>
        <p:txBody>
          <a:bodyPr>
            <a:no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hu-HU" dirty="0"/>
          </a:p>
          <a:p>
            <a:pPr algn="just"/>
            <a:r>
              <a:rPr lang="hu-HU" dirty="0"/>
              <a:t>Az összes </a:t>
            </a:r>
            <a:r>
              <a:rPr lang="hu-HU" sz="1800" b="1" dirty="0"/>
              <a:t>megtakarítás</a:t>
            </a:r>
            <a:r>
              <a:rPr lang="hu-HU" dirty="0"/>
              <a:t> várható mértéke:</a:t>
            </a:r>
          </a:p>
          <a:p>
            <a:r>
              <a:rPr lang="hu-HU" sz="4000" b="1" dirty="0">
                <a:solidFill>
                  <a:srgbClr val="FF0000"/>
                </a:solidFill>
              </a:rPr>
              <a:t>	   </a:t>
            </a:r>
            <a:r>
              <a:rPr lang="hu-HU" sz="5400" b="1" dirty="0">
                <a:solidFill>
                  <a:srgbClr val="FF0000"/>
                </a:solidFill>
                <a:latin typeface="Cooper Black" pitchFamily="18" charset="0"/>
              </a:rPr>
              <a:t>60%</a:t>
            </a:r>
          </a:p>
          <a:p>
            <a:pPr algn="just"/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/>
              <a:t>Villamosenergia</a:t>
            </a:r>
            <a:r>
              <a:rPr lang="hu-HU" dirty="0"/>
              <a:t> megtakarítás </a:t>
            </a:r>
            <a:r>
              <a:rPr lang="hu-HU" b="1" dirty="0"/>
              <a:t>~60-70% </a:t>
            </a:r>
            <a:r>
              <a:rPr lang="hu-HU" dirty="0"/>
              <a:t>(korszerűbb világítás, napelem hatására)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Fűtési hőenergia megtakarítás </a:t>
            </a:r>
            <a:r>
              <a:rPr lang="hu-HU" b="1" dirty="0"/>
              <a:t>~ 50%            </a:t>
            </a:r>
            <a:r>
              <a:rPr lang="hu-HU" dirty="0"/>
              <a:t>(a nyílászárócsere, födém- és falszigetelés, termosztatikus radiátorfejek, külső hőmérséklet szerinti szabályozás hatására)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2052" name="Picture 4" descr="Pomázi Polgá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85" y="2168860"/>
            <a:ext cx="404383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992887" cy="4946228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hu-HU" dirty="0"/>
              <a:t>Nyílászáró csere, légbevezetés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beépítésre került ablakok 2 rétegű hőszigetelt üvegezése, Argon gáztöltettel, valamint a korábbi ablakokhoz képest </a:t>
            </a:r>
            <a:r>
              <a:rPr lang="hu-HU" dirty="0" err="1"/>
              <a:t>légtömör</a:t>
            </a:r>
            <a:r>
              <a:rPr lang="hu-HU" dirty="0"/>
              <a:t> zárást biztosít, jelentős hőtechnikai javulást (U=1,15 W/m</a:t>
            </a:r>
            <a:r>
              <a:rPr lang="hu-HU" sz="1100" baseline="30000" dirty="0"/>
              <a:t>2</a:t>
            </a:r>
            <a:r>
              <a:rPr lang="hu-HU" dirty="0"/>
              <a:t>K)</a:t>
            </a:r>
          </a:p>
          <a:p>
            <a:pPr algn="just"/>
            <a:r>
              <a:rPr lang="hu-HU" dirty="0"/>
              <a:t>és fokozott zajcsillapítást eredményez.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2" name="AutoShape 2" descr="Műanyag ablak 2 rétegű - Műanyag ablak ajtó Tatabánya, Tata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8" y="3180109"/>
            <a:ext cx="2707958" cy="3489450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21140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992887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2. Homlokzati és födém hőszigetelés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homlokzat mellett a tető is hőszigetelésre került.</a:t>
            </a:r>
          </a:p>
          <a:p>
            <a:pPr algn="just"/>
            <a:r>
              <a:rPr lang="hu-HU" dirty="0"/>
              <a:t>A falakon és födémen alkalmazott szigetelésekkel</a:t>
            </a:r>
          </a:p>
          <a:p>
            <a:pPr algn="just"/>
            <a:r>
              <a:rPr lang="hu-HU" dirty="0"/>
              <a:t>az épület fajlagos </a:t>
            </a:r>
            <a:r>
              <a:rPr lang="hu-HU" dirty="0" err="1"/>
              <a:t>hővesztesége</a:t>
            </a:r>
            <a:r>
              <a:rPr lang="hu-HU" dirty="0"/>
              <a:t> kevesebb mint a</a:t>
            </a:r>
          </a:p>
          <a:p>
            <a:pPr algn="just"/>
            <a:r>
              <a:rPr lang="hu-HU" dirty="0"/>
              <a:t>felére csökkent!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87" y="1700808"/>
            <a:ext cx="3447555" cy="269359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04628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5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848871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3. Fűtéskorszerűsítés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Korszerű elektronikus keringető szivattyúval és időjárás követő szabályozóval rendelkező hőszivattyús fűtés készült radiátoros és </a:t>
            </a:r>
            <a:r>
              <a:rPr lang="hu-HU" dirty="0" err="1"/>
              <a:t>Fan-Coil-os</a:t>
            </a:r>
            <a:r>
              <a:rPr lang="hu-HU" dirty="0"/>
              <a:t> fűtő/hűtő </a:t>
            </a:r>
            <a:r>
              <a:rPr lang="hu-HU" dirty="0" err="1"/>
              <a:t>hőleadók</a:t>
            </a:r>
            <a:r>
              <a:rPr lang="hu-HU" dirty="0"/>
              <a:t> beépítésével!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11" name="Szöveg helye 2"/>
          <p:cNvSpPr txBox="1">
            <a:spLocks/>
          </p:cNvSpPr>
          <p:nvPr/>
        </p:nvSpPr>
        <p:spPr>
          <a:xfrm>
            <a:off x="4644008" y="1435100"/>
            <a:ext cx="3384376" cy="49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64904"/>
            <a:ext cx="3057804" cy="407707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3057804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11" name="Szöveg helye 2"/>
          <p:cNvSpPr txBox="1">
            <a:spLocks/>
          </p:cNvSpPr>
          <p:nvPr/>
        </p:nvSpPr>
        <p:spPr>
          <a:xfrm>
            <a:off x="4644008" y="1435100"/>
            <a:ext cx="3384376" cy="49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84" y="1306755"/>
            <a:ext cx="6892336" cy="52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94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11" name="Szöveg helye 2"/>
          <p:cNvSpPr txBox="1">
            <a:spLocks/>
          </p:cNvSpPr>
          <p:nvPr/>
        </p:nvSpPr>
        <p:spPr>
          <a:xfrm>
            <a:off x="4644008" y="1435100"/>
            <a:ext cx="3384376" cy="49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23628"/>
            <a:ext cx="4104456" cy="30783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02398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3" y="1435100"/>
            <a:ext cx="3384376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3. Fűtéskorszerűsítés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Korszerű külső hőmérsékletet követő szabályozó rendszer gondoskodik a megfelelő fűtővíz hőmérsékletről.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11" name="Szöveg helye 2"/>
          <p:cNvSpPr txBox="1">
            <a:spLocks/>
          </p:cNvSpPr>
          <p:nvPr/>
        </p:nvSpPr>
        <p:spPr>
          <a:xfrm>
            <a:off x="4644008" y="1435100"/>
            <a:ext cx="3384376" cy="49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pic>
        <p:nvPicPr>
          <p:cNvPr id="4100" name="Picture 4" descr="Z:\Kell1Terv\2018\_200_OKTATÁS_SzMJV\Agyagos\időjárá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456384" cy="21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:\Kell1Terv\2018\_200_OKTATÁS_SzMJV\Agyagos\hofokhidj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3652568" cy="276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Kell1Terv\2018\_200_OKTATÁS_SzMJV\Agyagos\idojaraskoveto-futesszabalyoz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170409" cy="29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3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992887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3. Fűtéskorszerűsítés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fűtéskorszerűsítés keretében beépítésre került</a:t>
            </a:r>
          </a:p>
          <a:p>
            <a:pPr algn="just"/>
            <a:r>
              <a:rPr lang="hu-HU" dirty="0"/>
              <a:t>lapradiátorok helyiség hőmérséklet szabályozásra</a:t>
            </a:r>
          </a:p>
          <a:p>
            <a:pPr algn="just"/>
            <a:r>
              <a:rPr lang="hu-HU" dirty="0"/>
              <a:t>alkalmas szelepeket és termosztatikus fejeket kaptak.</a:t>
            </a:r>
          </a:p>
          <a:p>
            <a:pPr algn="just"/>
            <a:r>
              <a:rPr lang="hu-HU" dirty="0"/>
              <a:t>A javasolt beállítási érték bölcsőde gyermeknevelési</a:t>
            </a:r>
          </a:p>
          <a:p>
            <a:pPr algn="just"/>
            <a:r>
              <a:rPr lang="hu-HU" dirty="0"/>
              <a:t>egységeiben 23-24°C, az egyéb helyiségekben 18-21°. 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44" y="4538491"/>
            <a:ext cx="2543175" cy="17907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19490"/>
            <a:ext cx="1808177" cy="3009701"/>
          </a:xfrm>
          <a:prstGeom prst="rect">
            <a:avLst/>
          </a:prstGeom>
        </p:spPr>
      </p:pic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47973" y="3861049"/>
            <a:ext cx="2699891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r>
              <a:rPr lang="hu-HU" sz="1400" dirty="0"/>
              <a:t>A fűtési rendszer és a radiátorok gondozásmentesek.</a:t>
            </a:r>
          </a:p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r>
              <a:rPr lang="hu-HU" sz="1400" dirty="0"/>
              <a:t>A termosztatikus radiátor fejeket a fűtési időszak befejezését követően teljesen nyitott állásba kell állítani!</a:t>
            </a:r>
          </a:p>
          <a:p>
            <a:pPr marL="0" indent="0">
              <a:buNone/>
            </a:pPr>
            <a:endParaRPr lang="hu-HU" sz="1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84" y="1556792"/>
            <a:ext cx="2664297" cy="26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12776"/>
            <a:ext cx="4460850" cy="5040560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4. Megújuló energia, napelem telepítés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megújuló energiaforrás, folyamatosan rendelkezésünkre áll, vagy jelentősebb emberi beavatkozás nélkül legfeljebb néhány éven belül újratermelődik.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megújuló energiaforrások jelentősége, hogy használatuk nem rombolja a környezetet, ugyanakkor nem is fogják vissza az emberiség fejlődési lehetőségeit, így támogatva a fenntartható fejlődést.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6" name="Picture 4" descr="Z:\Kell1Terv\2018\_200_OKTATÁS_SzMJV\Agyagos\Napsutese_or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556792"/>
            <a:ext cx="3895725" cy="23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Kell1Terv\2018\_200_OKTATÁS_SzMJV\Agyagos\napsugárzá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6604868" cy="25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292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6" name="Picture 4" descr="Z:\Kell1Terv\2018\_200_OKTATÁS_SzMJV\Agyagos\Napsutese_or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63" y="1593403"/>
            <a:ext cx="3895725" cy="23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44824"/>
            <a:ext cx="4990092" cy="4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06688" cy="4691063"/>
          </a:xfrm>
        </p:spPr>
        <p:txBody>
          <a:bodyPr>
            <a:noAutofit/>
          </a:bodyPr>
          <a:lstStyle/>
          <a:p>
            <a:r>
              <a:rPr lang="hu-HU" sz="1600" dirty="0"/>
              <a:t>Az SZKT </a:t>
            </a:r>
            <a:r>
              <a:rPr lang="hu-HU" sz="1600" dirty="0" err="1"/>
              <a:t>Pulz</a:t>
            </a:r>
            <a:r>
              <a:rPr lang="hu-HU" sz="1600" dirty="0"/>
              <a:t> utcai telephelyén lévő üzemi épületek kora régiek, szerkezetileg és gépészeti rendszereit tekintve is elavultak, energetikailag rendkívül pazarlóak!</a:t>
            </a:r>
          </a:p>
          <a:p>
            <a:endParaRPr lang="hu-HU" sz="1600" dirty="0"/>
          </a:p>
          <a:p>
            <a:r>
              <a:rPr lang="hu-HU" sz="1600" dirty="0"/>
              <a:t>Az előzetes energetikai felülvizsgálat szerint a telephelyi épületek energiafogyasztása magas, ami jelentős fenntartási többletköltséget jelent.</a:t>
            </a:r>
          </a:p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/>
          </a:bodyPr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84" y="1435100"/>
            <a:ext cx="5085483" cy="44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12776"/>
            <a:ext cx="4968552" cy="5040560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6. Megújuló energia, napelem telepítés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Ezen szándéktól vezérelve a telephelyi szerelőcsarnok tetejére napelemes rendszer lett telepítve. Ezen szándéktól vezérelve a telephelyi szerelőcsarnok tetejére napelemes rendszer lett telepítve. A megtermelt egyenáramot </a:t>
            </a:r>
            <a:r>
              <a:rPr lang="hu-HU" dirty="0" err="1"/>
              <a:t>Fronius</a:t>
            </a:r>
            <a:r>
              <a:rPr lang="hu-HU" dirty="0"/>
              <a:t> </a:t>
            </a:r>
            <a:r>
              <a:rPr lang="hu-HU" dirty="0" err="1"/>
              <a:t>tip</a:t>
            </a:r>
            <a:r>
              <a:rPr lang="hu-HU" dirty="0"/>
              <a:t>. </a:t>
            </a:r>
            <a:r>
              <a:rPr lang="hu-HU" dirty="0" err="1"/>
              <a:t>Inverterrel</a:t>
            </a:r>
            <a:r>
              <a:rPr lang="hu-HU" dirty="0"/>
              <a:t> tápláljuk vissza a belső hálózatba úgy, hogy az közvetlenül azonnal felhasználódik, villamos hálózatba történő </a:t>
            </a:r>
            <a:r>
              <a:rPr lang="hu-HU"/>
              <a:t>visszatáplálás nem </a:t>
            </a:r>
            <a:r>
              <a:rPr lang="hu-HU" dirty="0"/>
              <a:t>történik, </a:t>
            </a:r>
            <a:r>
              <a:rPr lang="hu-HU" dirty="0" err="1"/>
              <a:t>visszwatt</a:t>
            </a:r>
            <a:r>
              <a:rPr lang="hu-HU" dirty="0"/>
              <a:t> védelmi rendszer alkalmazása mellett!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1028" name="Picture 4" descr="Z:\Kell1Terv\2018\_200_OKTATÁS_SzMJV\Agyagos\halozatra_kapcsolt_uz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876" y="1600641"/>
            <a:ext cx="2867803" cy="217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Kell1Terv\2018\_200_OKTATÁS_SzMJV\Agyagos\n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60" y="1224903"/>
            <a:ext cx="1120045" cy="69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2022\_022_Képzés_SZKT\PULZ\in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8" y="3787255"/>
            <a:ext cx="3643590" cy="27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2022\_022_Képzés_SZKT\PULZ\p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70579"/>
            <a:ext cx="3289977" cy="26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13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9" name="Szöveg helye 2"/>
          <p:cNvSpPr txBox="1">
            <a:spLocks/>
          </p:cNvSpPr>
          <p:nvPr/>
        </p:nvSpPr>
        <p:spPr>
          <a:xfrm>
            <a:off x="3456454" y="4016127"/>
            <a:ext cx="3174945" cy="1952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</p:txBody>
      </p:sp>
      <p:sp>
        <p:nvSpPr>
          <p:cNvPr id="12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12776"/>
            <a:ext cx="4752528" cy="5040560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4. Megújuló energia, napelem telepítés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napelemes rendszer alapvetően gondozásmentes. Az </a:t>
            </a:r>
            <a:r>
              <a:rPr lang="hu-HU" dirty="0" err="1"/>
              <a:t>inverter</a:t>
            </a:r>
            <a:r>
              <a:rPr lang="hu-HU" dirty="0"/>
              <a:t> kijelzőjén az aktuális termelési paraméterek láthatóak, az összes termelési adat  kiolvasható.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Javasolt évente 3-4x alkalommal a napelemek felületének folyóvízzel történő pormentesítő mosása!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r>
              <a:rPr lang="hu-HU" dirty="0"/>
              <a:t>			</a:t>
            </a:r>
          </a:p>
        </p:txBody>
      </p:sp>
      <p:pic>
        <p:nvPicPr>
          <p:cNvPr id="6148" name="Picture 4" descr="Z:\Kell1Terv\2018\_200_OKTATÁS_SzMJV\Agyagos\napelelm koszo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3091"/>
            <a:ext cx="3329000" cy="23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Kell1Terv\2018\_200_OKTATÁS_SzMJV\Agyagos\napelem mosá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9" y="3430216"/>
            <a:ext cx="4307026" cy="31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78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03685" y="1214695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1259632" y="6309320"/>
            <a:ext cx="381642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sz="1600" b="0" dirty="0" err="1"/>
              <a:t>Tábory</a:t>
            </a:r>
            <a:r>
              <a:rPr lang="hu-HU" sz="1600" b="0" dirty="0"/>
              <a:t> Tamás </a:t>
            </a:r>
            <a:r>
              <a:rPr lang="hu-HU" sz="1100" b="0" dirty="0" err="1"/>
              <a:t>energetikUS</a:t>
            </a:r>
            <a:endParaRPr lang="hu-HU" sz="1100" b="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2" y="764704"/>
            <a:ext cx="4115746" cy="474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229600" cy="4691063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/>
              <a:t>TOP-6.5.1-15</a:t>
            </a:r>
            <a:br>
              <a:rPr lang="hu-HU" sz="3200" b="1" dirty="0"/>
            </a:br>
            <a:r>
              <a:rPr lang="hu-HU" sz="1800" dirty="0"/>
              <a:t>Önkormányzati épületek energetikai korszerűsítése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Az intézkedés átfogó célja a felhívásban meghatározott önkormányzati intézmények hatékonyabb energiahasználatának, racionálisabb energiagazdálkodásának elősegítése, amelyen belül </a:t>
            </a:r>
            <a:r>
              <a:rPr lang="hu-HU" dirty="0" err="1"/>
              <a:t>alcélként</a:t>
            </a:r>
            <a:r>
              <a:rPr lang="hu-HU" dirty="0"/>
              <a:t> jelenik meg: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100%-ban megyei jogú városi önkormányzati és/vagy 100% megyei jogú városi önkormányzati tulajdonú gazdasági társaság(ok) tulajdonában lévő épületek illetve infrastrukturális létesítmények energiahatékonyságot célzó felújítása és fejlesztése, amennyiben az egyes beruházások a fosszilis energiahordozókból származó üvegházhatású gázok (ÜHG) kibocsátásának csökkentését szolgálják;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a hazai megújuló energiaforrások fokozottabb használata, mivel az elmarad az EU átlagtól, ugyanakkor Magyarország ilyen jellegű potenciálja több területen is kimagasló. Ezért további cél a projektek keretein belül a megújuló energiaforrások elérhetőbbé tétele, használatának ösztönzése, népszerűsítése.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projektben foglalt tevékenységek hozzájárulnak az önkormányzatok által működtetett intézmények primerenergia-fogyasztásának csökkentéséhez, valamint az önkormányzatok által működtetett intézmények </a:t>
            </a:r>
            <a:r>
              <a:rPr lang="hu-HU" dirty="0" err="1"/>
              <a:t>ÜHG-kibocsátásának</a:t>
            </a:r>
            <a:r>
              <a:rPr lang="hu-HU" dirty="0"/>
              <a:t> csökkentéséhez.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</p:spTree>
    <p:extLst>
      <p:ext uri="{BB962C8B-B14F-4D97-AF65-F5344CB8AC3E}">
        <p14:creationId xmlns:p14="http://schemas.microsoft.com/office/powerpoint/2010/main" val="204120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82752" cy="4691063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A Terület- és Településfejlesztési Operatív Program (TOP) stratégiai célja az alacsony széndioxid-kibocsátású gazdaságra való áttérés ösztönzése, csatlakozva a globális erőfeszítésekhez.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Ennek keretében történt a létesítmény pályáztatása majd a pályázati források felhasználásával a kivitelezés:</a:t>
            </a:r>
          </a:p>
          <a:p>
            <a:pPr algn="just"/>
            <a:endParaRPr lang="hu-HU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Nyílászáró csere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Homlokzati és födém hőszigetelés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Fűtéskorszerűsítés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Megújuló energia/napelem telepítés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Megújuló energia/hőszivattyú telepítés</a:t>
            </a:r>
          </a:p>
          <a:p>
            <a:pPr marL="342900" indent="-342900" algn="just">
              <a:buFont typeface="+mj-lt"/>
              <a:buAutoNum type="arabicPeriod"/>
            </a:pPr>
            <a:endParaRPr lang="hu-HU" dirty="0"/>
          </a:p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55564"/>
            <a:ext cx="4710788" cy="3538979"/>
          </a:xfrm>
        </p:spPr>
      </p:pic>
    </p:spTree>
    <p:extLst>
      <p:ext uri="{BB962C8B-B14F-4D97-AF65-F5344CB8AC3E}">
        <p14:creationId xmlns:p14="http://schemas.microsoft.com/office/powerpoint/2010/main" val="208515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9" y="2924944"/>
            <a:ext cx="7174186" cy="393305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58" y="1449419"/>
            <a:ext cx="2625875" cy="241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5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92578"/>
            <a:ext cx="4579638" cy="3436621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582" y="4668958"/>
            <a:ext cx="5111750" cy="46910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beruházás hatása, várható energetikai változás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60"/>
          <a:stretch/>
        </p:blipFill>
        <p:spPr bwMode="auto">
          <a:xfrm>
            <a:off x="457200" y="1274009"/>
            <a:ext cx="2926668" cy="276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920532" y="2731089"/>
            <a:ext cx="9232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j-lt"/>
              </a:rPr>
              <a:t>JJ</a:t>
            </a:r>
          </a:p>
        </p:txBody>
      </p:sp>
    </p:spTree>
    <p:extLst>
      <p:ext uri="{BB962C8B-B14F-4D97-AF65-F5344CB8AC3E}">
        <p14:creationId xmlns:p14="http://schemas.microsoft.com/office/powerpoint/2010/main" val="3528152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582" y="4668958"/>
            <a:ext cx="5111750" cy="46910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beruházás hatása, várható energetikai változás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3212604" cy="329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4464496" cy="30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3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31651"/>
            <a:ext cx="4481064" cy="3362649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582" y="4668958"/>
            <a:ext cx="5111750" cy="46910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beruházás hatása, várható energetikai változás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60"/>
          <a:stretch/>
        </p:blipFill>
        <p:spPr bwMode="auto">
          <a:xfrm>
            <a:off x="457200" y="1274009"/>
            <a:ext cx="2926668" cy="276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920532" y="2731089"/>
            <a:ext cx="9232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j-lt"/>
              </a:rPr>
              <a:t>JJ</a:t>
            </a:r>
          </a:p>
        </p:txBody>
      </p:sp>
    </p:spTree>
    <p:extLst>
      <p:ext uri="{BB962C8B-B14F-4D97-AF65-F5344CB8AC3E}">
        <p14:creationId xmlns:p14="http://schemas.microsoft.com/office/powerpoint/2010/main" val="1057568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05322"/>
            <a:ext cx="3995936" cy="2247714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/>
          <a:lstStyle/>
          <a:p>
            <a:r>
              <a:rPr lang="hu-HU" dirty="0" err="1"/>
              <a:t>Pulz</a:t>
            </a:r>
            <a:r>
              <a:rPr lang="hu-HU" dirty="0"/>
              <a:t> u. Pályafenntartó és Raktár épület energetikai korszerűsítése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582" y="4668958"/>
            <a:ext cx="5111750" cy="46910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beruházás hatása, várható energetikai változás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3212604" cy="329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8" y="1268760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31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3426</TotalTime>
  <Words>885</Words>
  <Application>Microsoft Office PowerPoint</Application>
  <PresentationFormat>Diavetítés a képernyőre (4:3 oldalarány)</PresentationFormat>
  <Paragraphs>200</Paragraphs>
  <Slides>22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Calibri</vt:lpstr>
      <vt:lpstr>Cooper Black</vt:lpstr>
      <vt:lpstr>Office-téma</vt:lpstr>
      <vt:lpstr>Pulz u. Pályafenntartó és Raktár épület energetikai korszerűsítése  TOP-6.5.1-15 Önkormányzati épületek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Pulz u. Pályafenntartó és Raktár épület energetikai korszerűsítése</vt:lpstr>
      <vt:lpstr>KÖSZÖNÖM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Soós Gábor</cp:lastModifiedBy>
  <cp:revision>117</cp:revision>
  <dcterms:created xsi:type="dcterms:W3CDTF">2014-03-03T11:13:53Z</dcterms:created>
  <dcterms:modified xsi:type="dcterms:W3CDTF">2022-02-10T09:14:39Z</dcterms:modified>
</cp:coreProperties>
</file>