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9" r:id="rId3"/>
    <p:sldId id="269" r:id="rId4"/>
    <p:sldId id="261" r:id="rId5"/>
    <p:sldId id="280" r:id="rId6"/>
    <p:sldId id="283" r:id="rId7"/>
    <p:sldId id="284" r:id="rId8"/>
    <p:sldId id="285" r:id="rId9"/>
    <p:sldId id="260" r:id="rId10"/>
    <p:sldId id="262" r:id="rId11"/>
    <p:sldId id="271" r:id="rId12"/>
    <p:sldId id="282" r:id="rId13"/>
    <p:sldId id="272" r:id="rId14"/>
    <p:sldId id="268" r:id="rId15"/>
    <p:sldId id="281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6864" cy="3672408"/>
          </a:xfrm>
        </p:spPr>
        <p:txBody>
          <a:bodyPr/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sz="3600" dirty="0"/>
              <a:t>4-es villamos végállomás</a:t>
            </a:r>
            <a:br>
              <a:rPr lang="hu-HU" sz="3600" dirty="0"/>
            </a:br>
            <a:r>
              <a:rPr lang="hu-HU" sz="3600" dirty="0"/>
              <a:t>energetikai korszerűsítése</a:t>
            </a:r>
            <a:br>
              <a:rPr lang="hu-HU" dirty="0"/>
            </a:br>
            <a:br>
              <a:rPr lang="hu-HU" sz="2000" dirty="0"/>
            </a:br>
            <a:r>
              <a:rPr lang="hu-HU" sz="3200" b="0" dirty="0"/>
              <a:t>TOP-6.5.1-15</a:t>
            </a:r>
            <a:br>
              <a:rPr lang="hu-HU" sz="3200" b="0" dirty="0"/>
            </a:br>
            <a:r>
              <a:rPr lang="hu-HU" sz="1400" dirty="0"/>
              <a:t>Önkormányzati épületek energetikai korszerűsítése</a:t>
            </a:r>
            <a:endParaRPr lang="hu-HU" sz="1400" b="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3" y="1444430"/>
            <a:ext cx="4104456" cy="4946228"/>
          </a:xfrm>
        </p:spPr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hu-HU" dirty="0"/>
          </a:p>
          <a:p>
            <a:pPr algn="just"/>
            <a:r>
              <a:rPr lang="hu-HU" dirty="0"/>
              <a:t>Az összes energia </a:t>
            </a:r>
            <a:r>
              <a:rPr lang="hu-HU" sz="1800" b="1" dirty="0"/>
              <a:t>megtakarítás</a:t>
            </a:r>
            <a:r>
              <a:rPr lang="hu-HU" dirty="0"/>
              <a:t> várható mértéke akár: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     </a:t>
            </a:r>
            <a:r>
              <a:rPr lang="hu-HU" sz="5400" b="1" dirty="0">
                <a:solidFill>
                  <a:srgbClr val="FF0000"/>
                </a:solidFill>
                <a:latin typeface="Cooper Black" pitchFamily="18" charset="0"/>
              </a:rPr>
              <a:t>70-90%</a:t>
            </a:r>
          </a:p>
          <a:p>
            <a:pPr algn="just"/>
            <a:endParaRPr lang="hu-HU" dirty="0"/>
          </a:p>
          <a:p>
            <a:endParaRPr lang="hu-HU" dirty="0"/>
          </a:p>
          <a:p>
            <a:r>
              <a:rPr lang="hu-HU" dirty="0"/>
              <a:t>is lehet, a helyi időjárási és üzemeltetési körülmények függvényében!</a:t>
            </a:r>
          </a:p>
          <a:p>
            <a:endParaRPr lang="hu-HU" dirty="0"/>
          </a:p>
          <a:p>
            <a:r>
              <a:rPr lang="hu-HU" dirty="0"/>
              <a:t>Ezt a </a:t>
            </a:r>
            <a:r>
              <a:rPr lang="hu-HU" dirty="0" err="1"/>
              <a:t>lapostetőre</a:t>
            </a:r>
            <a:r>
              <a:rPr lang="hu-HU" dirty="0"/>
              <a:t> telepített napelemek és a hálózatba visszatápláló </a:t>
            </a:r>
            <a:r>
              <a:rPr lang="hu-HU" dirty="0" err="1"/>
              <a:t>inverter</a:t>
            </a:r>
            <a:r>
              <a:rPr lang="hu-HU" dirty="0"/>
              <a:t>, valamint a fűtési rendszerre csatlakoztatott levegő-víz hőszivattyú együttes működtetésével lehet megvalósítani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2052" name="Picture 4" descr="Pomázi Polgá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85" y="2168860"/>
            <a:ext cx="40438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7848871" cy="4946228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Fűtéskorszerűsítés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Korszerű elektronikus keringető szivattyúval és időjárás követő szabályozóval rendelkező levegő-víz hőszivattyús fűtés készült a meglévő fűtési rendszer ellátására.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4644008" y="1435100"/>
            <a:ext cx="3384376" cy="494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pic>
        <p:nvPicPr>
          <p:cNvPr id="4098" name="Picture 2" descr="Y:\2022\_022_Képzés_SZKT_____________________________________________________________________FIZETÉS\József A\HSZ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7656"/>
            <a:ext cx="1944216" cy="34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2022\_022_Képzés_SZKT_____________________________________________________________________FIZETÉS\József A\HS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69" y="2636912"/>
            <a:ext cx="2585653" cy="34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4644008" y="1435100"/>
            <a:ext cx="3384376" cy="494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84" y="1306755"/>
            <a:ext cx="6892336" cy="520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4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3" y="1435100"/>
            <a:ext cx="3384376" cy="4946228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Fűtéskorszerűsítés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Korszerű külső hőmérsékletet követő szabályozó rendszer gondoskodik a megfelelő fűtővíz hőmérsékletről.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4644008" y="1435100"/>
            <a:ext cx="3384376" cy="494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pic>
        <p:nvPicPr>
          <p:cNvPr id="4100" name="Picture 4" descr="Z:\Kell1Terv\2018\_200_OKTATÁS_SzMJV\Agyagos\időjár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56384" cy="21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Kell1Terv\2018\_200_OKTATÁS_SzMJV\Agyagos\hofokhidj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652568" cy="27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Kell1Terv\2018\_200_OKTATÁS_SzMJV\Agyagos\idojaraskoveto-futesszabalyoz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70409" cy="29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3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4460850" cy="5040560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Napelem telepítés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megújuló energiaforrás, folyamatosan rendelkezésünkre áll, vagy jelentősebb emberi beavatkozás nélkül legfeljebb néhány éven belül újratermelődik.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megújuló energiaforrások jelentősége, hogy használatuk nem rombolja a környezetet, ugyanakkor nem is fogják vissza az emberiség fejlődési lehetőségeit, így támogatva a fenntartható fejlődést.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6" name="Picture 4" descr="Z:\Kell1Terv\2018\_200_OKTATÁS_SzMJV\Agyagos\Napsutese_o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56792"/>
            <a:ext cx="3895725" cy="23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Kell1Terv\2018\_200_OKTATÁS_SzMJV\Agyagos\napsugárzá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6604868" cy="25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9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6" name="Picture 4" descr="Z:\Kell1Terv\2018\_200_OKTATÁS_SzMJV\Agyagos\Napsutese_o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63" y="1593403"/>
            <a:ext cx="3895725" cy="23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4990092" cy="43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4968552" cy="5040560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Napelem telepítés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végállomás épületének tetejére napelemes rendszer lett telepítve. A megtermelt egyenáramot </a:t>
            </a:r>
            <a:r>
              <a:rPr lang="hu-HU" dirty="0" err="1"/>
              <a:t>Fronius</a:t>
            </a:r>
            <a:r>
              <a:rPr lang="hu-HU" dirty="0"/>
              <a:t> </a:t>
            </a:r>
            <a:r>
              <a:rPr lang="hu-HU" dirty="0" err="1"/>
              <a:t>tip</a:t>
            </a:r>
            <a:r>
              <a:rPr lang="hu-HU" dirty="0"/>
              <a:t>. </a:t>
            </a:r>
            <a:r>
              <a:rPr lang="hu-HU" dirty="0" err="1"/>
              <a:t>Inverterrel</a:t>
            </a:r>
            <a:r>
              <a:rPr lang="hu-HU" dirty="0"/>
              <a:t> alakítjuk át hálózati váltóárammá, majd helyileg az aktuálisan szükséges villamos energiát azonnal elfogyasztjuk, a fennmaradó többlet villamos energiát pedig a villamos hálózatba visszatápláljuk!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1028" name="Picture 4" descr="Z:\Kell1Terv\2018\_200_OKTATÁS_SzMJV\Agyagos\halozatra_kapcsolt_uz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76" y="1600641"/>
            <a:ext cx="2867803" cy="21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Kell1Terv\2018\_200_OKTATÁS_SzMJV\Agyagos\n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60" y="1224903"/>
            <a:ext cx="1120045" cy="6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:\2022\_022_Képzés_SZKT_____________________________________________________________________FIZETÉS\József A\I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69" y="3982882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2022\_022_Képzés_SZKT_____________________________________________________________________FIZETÉS\József A\P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23456"/>
            <a:ext cx="3860606" cy="28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9" name="Szöveg helye 2"/>
          <p:cNvSpPr txBox="1">
            <a:spLocks/>
          </p:cNvSpPr>
          <p:nvPr/>
        </p:nvSpPr>
        <p:spPr>
          <a:xfrm>
            <a:off x="3456454" y="4016127"/>
            <a:ext cx="3174945" cy="195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4752528" cy="5040560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Napelem telepítés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napelemes rendszer alapvetően gondozásmentes. Az </a:t>
            </a:r>
            <a:r>
              <a:rPr lang="hu-HU" dirty="0" err="1"/>
              <a:t>inverter</a:t>
            </a:r>
            <a:r>
              <a:rPr lang="hu-HU" dirty="0"/>
              <a:t> kijelzőjén az aktuális termelési paraméterek láthatóak, az összes termelési adat  kiolvasható.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Javasolt évente 3-4x alkalommal a napelemek felületének folyóvízzel történő pormentesítő mosása!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			</a:t>
            </a:r>
          </a:p>
        </p:txBody>
      </p:sp>
      <p:pic>
        <p:nvPicPr>
          <p:cNvPr id="6148" name="Picture 4" descr="Z:\Kell1Terv\2018\_200_OKTATÁS_SzMJV\Agyagos\napelelm koszo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3091"/>
            <a:ext cx="3329000" cy="23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Kell1Terv\2018\_200_OKTATÁS_SzMJV\Agyagos\napelem mosá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9" y="3430216"/>
            <a:ext cx="4307026" cy="31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3685" y="1214695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259632" y="6309320"/>
            <a:ext cx="3816424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1600" b="0" dirty="0" err="1"/>
              <a:t>Tábory</a:t>
            </a:r>
            <a:r>
              <a:rPr lang="hu-HU" sz="1600" b="0" dirty="0"/>
              <a:t> Tamás </a:t>
            </a:r>
            <a:r>
              <a:rPr lang="hu-HU" sz="1100" b="0" dirty="0" err="1"/>
              <a:t>energetikUS</a:t>
            </a:r>
            <a:endParaRPr lang="hu-HU" sz="1100" b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2" y="764704"/>
            <a:ext cx="4115746" cy="47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9" y="1435100"/>
            <a:ext cx="3456383" cy="4691063"/>
          </a:xfrm>
        </p:spPr>
        <p:txBody>
          <a:bodyPr>
            <a:noAutofit/>
          </a:bodyPr>
          <a:lstStyle/>
          <a:p>
            <a:r>
              <a:rPr lang="hu-HU" sz="1600" dirty="0"/>
              <a:t>Az SZKT a József A. </a:t>
            </a:r>
            <a:r>
              <a:rPr lang="hu-HU" sz="1600" dirty="0" err="1"/>
              <a:t>sgt-i</a:t>
            </a:r>
            <a:r>
              <a:rPr lang="hu-HU" sz="1600" dirty="0"/>
              <a:t> villamos végállomásán lévő forgalmi épület energetikai korszerűsítését végezte el! A kazános fűtést megújuló energia hasznosítással, levegő-víz hőszivattyú és napelem beépítésével váltotta ki. Az épületszerkezeten nem történt </a:t>
            </a:r>
            <a:r>
              <a:rPr lang="hu-HU" sz="1600" dirty="0" err="1"/>
              <a:t>hőtechnikai</a:t>
            </a:r>
            <a:r>
              <a:rPr lang="hu-HU" sz="1600" dirty="0"/>
              <a:t> változtatás, mivel az épület 2005. környékén épült és szerkezeti nem tekinthetőek elavultnak!</a:t>
            </a:r>
          </a:p>
          <a:p>
            <a:endParaRPr lang="hu-HU" sz="1600" dirty="0"/>
          </a:p>
          <a:p>
            <a:r>
              <a:rPr lang="hu-HU" sz="1600" dirty="0"/>
              <a:t>Az előzetes energetikai felülvizsgálat szerint megújuló energiák használatával </a:t>
            </a:r>
            <a:r>
              <a:rPr lang="hu-HU" sz="1600"/>
              <a:t>jelentős megtakarítás érhető el!</a:t>
            </a:r>
            <a:endParaRPr lang="hu-HU" sz="1600" dirty="0"/>
          </a:p>
          <a:p>
            <a:pPr algn="just"/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1026" name="Picture 2" descr="Y:\2022\_022_Képzés_SZKT_____________________________________________________________________FIZETÉS\József A\műh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84" y="1444337"/>
            <a:ext cx="5000980" cy="47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29600" cy="4691063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/>
              <a:t>TOP-6.5.1-15</a:t>
            </a:r>
            <a:br>
              <a:rPr lang="hu-HU" sz="3200" b="1" dirty="0"/>
            </a:br>
            <a:r>
              <a:rPr lang="hu-HU" sz="1800" dirty="0"/>
              <a:t>Önkormányzati épületek energetikai korszerűsítése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Az intézkedés átfogó célja a felhívásban meghatározott önkormányzati intézmények hatékonyabb energiahasználatának, racionálisabb energiagazdálkodásának elősegítése, amelyen belül </a:t>
            </a:r>
            <a:r>
              <a:rPr lang="hu-HU" dirty="0" err="1"/>
              <a:t>alcélként</a:t>
            </a:r>
            <a:r>
              <a:rPr lang="hu-HU" dirty="0"/>
              <a:t> jelenik meg: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100%-ban megyei jogú városi önkormányzati és/vagy 100% megyei jogú városi önkormányzati tulajdonú gazdasági társaság(ok) tulajdonában lévő épületek illetve infrastrukturális létesítmények energiahatékonyságot célzó felújítása és fejlesztése, amennyiben az egyes beruházások a fosszilis energiahordozókból származó üvegházhatású gázok (ÜHG) kibocsátásának csökkentését szolgálják;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a hazai megújuló energiaforrások fokozottabb használata, mivel az elmarad az EU átlagtól, ugyanakkor Magyarország ilyen jellegű potenciálja több területen is kimagasló. Ezért további cél a projektek keretein belül a megújuló energiaforrások elérhetőbbé tétele, használatának ösztönzése, népszerűsítése.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projektben foglalt tevékenységek hozzájárulnak az önkormányzatok által működtetett intézmények primerenergia-fogyasztásának csökkentéséhez, valamint az önkormányzatok által működtetett intézmények </a:t>
            </a:r>
            <a:r>
              <a:rPr lang="hu-HU" dirty="0" err="1"/>
              <a:t>ÜHG-kibocsátásának</a:t>
            </a:r>
            <a:r>
              <a:rPr lang="hu-HU" dirty="0"/>
              <a:t> csökkentéséhez.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</p:spTree>
    <p:extLst>
      <p:ext uri="{BB962C8B-B14F-4D97-AF65-F5344CB8AC3E}">
        <p14:creationId xmlns:p14="http://schemas.microsoft.com/office/powerpoint/2010/main" val="20412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682752" cy="4691063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A Terület- és Településfejlesztési Operatív Program (TOP) stratégiai célja az alacsony széndioxid-kibocsátású gazdaságra való áttérés ösztönzése, csatlakozva a globális erőfeszítésekhez.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Ennek keretében történt a létesítmény pályáztatása majd a pályázati források felhasználásával a kivitelezés:</a:t>
            </a:r>
          </a:p>
          <a:p>
            <a:pPr algn="just"/>
            <a:endParaRPr lang="hu-H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Megújuló energia/napelem telepítés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Megújuló energia/hőszivattyú telepítés</a:t>
            </a:r>
          </a:p>
          <a:p>
            <a:pPr marL="342900" indent="-342900" algn="just">
              <a:buFont typeface="+mj-lt"/>
              <a:buAutoNum type="arabicPeriod"/>
            </a:pPr>
            <a:endParaRPr lang="hu-HU" dirty="0"/>
          </a:p>
          <a:p>
            <a:pPr algn="just"/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69232"/>
            <a:ext cx="4409143" cy="3312368"/>
          </a:xfrm>
        </p:spPr>
      </p:pic>
    </p:spTree>
    <p:extLst>
      <p:ext uri="{BB962C8B-B14F-4D97-AF65-F5344CB8AC3E}">
        <p14:creationId xmlns:p14="http://schemas.microsoft.com/office/powerpoint/2010/main" val="208515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9" y="2924944"/>
            <a:ext cx="7174186" cy="39330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mérséklésére meghatározott feladatok számos területen követelnek meg beavatkozást annak érdekében, hogy a tervezett EU-s célok elérhetőek legyenek!</a:t>
            </a:r>
          </a:p>
          <a:p>
            <a:pPr marL="342900" indent="-342900" algn="just">
              <a:buFont typeface="+mj-lt"/>
              <a:buAutoNum type="arabicPeriod"/>
            </a:pPr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905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hatásai:</a:t>
            </a:r>
            <a:endParaRPr lang="hu-HU" dirty="0"/>
          </a:p>
        </p:txBody>
      </p:sp>
      <p:sp>
        <p:nvSpPr>
          <p:cNvPr id="2" name="AutoShape 2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0" name="Picture 6" descr="Az IPCC legrosszabb forgatókönyve szerint a globális felmelegedés eléri a  4.4 Celsius-fok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4" y="2420888"/>
            <a:ext cx="5797933" cy="38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hatásai:</a:t>
            </a:r>
            <a:endParaRPr lang="hu-HU" dirty="0"/>
          </a:p>
        </p:txBody>
      </p:sp>
      <p:sp>
        <p:nvSpPr>
          <p:cNvPr id="2" name="AutoShape 2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0" name="Picture 2" descr="Szorosabb nemzetközi összefogásra van szükség a globális felmelegedés  megfékezésé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2" y="2051462"/>
            <a:ext cx="2952328" cy="42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Élő bolygónk – online szem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9"/>
            <a:ext cx="3694646" cy="24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hatásai:</a:t>
            </a:r>
            <a:endParaRPr lang="hu-HU" dirty="0"/>
          </a:p>
        </p:txBody>
      </p:sp>
      <p:sp>
        <p:nvSpPr>
          <p:cNvPr id="2" name="AutoShape 2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4" name="Picture 2" descr="Aszály van, súly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50414"/>
            <a:ext cx="5742283" cy="42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7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József A. sgt. 156.</a:t>
            </a:r>
            <a:br>
              <a:rPr lang="hu-HU" dirty="0"/>
            </a:br>
            <a:r>
              <a:rPr lang="es-ES" dirty="0"/>
              <a:t>4-es villamos 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0318" y="5085184"/>
            <a:ext cx="7611806" cy="1584176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beruházás hatása,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várható energetikai változás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20532" y="2731089"/>
            <a:ext cx="9232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+mj-lt"/>
              </a:rPr>
              <a:t>JJ</a:t>
            </a:r>
          </a:p>
        </p:txBody>
      </p:sp>
      <p:pic>
        <p:nvPicPr>
          <p:cNvPr id="3074" name="Picture 2" descr="Y:\2022\_022_Képzés_SZKT_____________________________________________________________________FIZETÉS\József A\ho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88" y="1700808"/>
            <a:ext cx="4477199" cy="3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4283"/>
            <a:ext cx="3228818" cy="304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5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786</Words>
  <Application>Microsoft Office PowerPoint</Application>
  <PresentationFormat>Diavetítés a képernyőre (4:3 oldalarány)</PresentationFormat>
  <Paragraphs>137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Cooper Black</vt:lpstr>
      <vt:lpstr>Office-téma</vt:lpstr>
      <vt:lpstr>József A. sgt. 156. 4-es villamos végállomás energetikai korszerűsítése  TOP-6.5.1-15 Önkormányzati épületek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József A. sgt. 156. 4-es villamos végállomás épület energetikai korszerűsítése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Soós Gábor</cp:lastModifiedBy>
  <cp:revision>125</cp:revision>
  <dcterms:created xsi:type="dcterms:W3CDTF">2014-03-03T11:13:53Z</dcterms:created>
  <dcterms:modified xsi:type="dcterms:W3CDTF">2022-04-25T06:21:20Z</dcterms:modified>
</cp:coreProperties>
</file>